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0400"/>
  <p:notesSz cx="6858000" cy="91440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10c740a8ab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210c740a8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210c740a8a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9fdb0521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d9fdb0521e_0_3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9fdb0521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d9fdb0521e_0_4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cf418c862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cf418c8623_0_6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f6c9cbe4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8f6c9cbe40_0_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1ca0b85a9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1ca0b85a95_0_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f79982fa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0f79982fa9_1_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0f79982fa9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0f79982fa9_2_8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0f79982fa9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0f79982fa9_2_9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f79982fa9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0f79982fa9_2_11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6362f1ab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06362f1ab6_1_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cf470684c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1cf470684c5_0_11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06362f1ab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06362f1ab6_1_1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6362f1ab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06362f1ab6_0_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06362f1ab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06362f1ab6_2_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06362f1ab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06362f1ab6_1_2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06362f1ab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06362f1ab6_1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0f79982fa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0f79982fa9_1_2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0f79982fa9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0f79982fa9_1_2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0f79982fa9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0f79982fa9_1_3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cb7894cb9c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1cb7894cb9c_1_6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0f79982fa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0f79982fa9_1_5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cf470684c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cf470684c5_0_19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0f79982fa9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0f79982fa9_2_12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0f79982fa9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0f79982fa9_2_15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9fdb052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2d9fdb0521e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9fdb0521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d9fdb0521e_0_2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f470684c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cf470684c5_0_19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cf470684c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cf470684c5_0_21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cf470684c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cf470684c5_0_18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9fdb052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d9fdb0521e_0_1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hyperlink" Target="mailto:info@tknika.eus" TargetMode="External"/><Relationship Id="rId4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-Izenburua">
  <p:cSld name="0-Izenburu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2618979" y="1868344"/>
            <a:ext cx="6765101" cy="21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ource Sans Pro"/>
              <a:buNone/>
              <a:defRPr b="1"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561" y="5042534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cxnSp>
        <p:nvCxnSpPr>
          <p:cNvPr id="21" name="Google Shape;21;p2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_unevoc.png"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Indizea">
  <p:cSld name="1-Indizea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78582" y="1124744"/>
            <a:ext cx="11161240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295006" y="1988840"/>
            <a:ext cx="3600400" cy="3528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9250" lvl="1" marL="9144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9250" lvl="2" marL="1371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9250" lvl="3" marL="18288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9250" lvl="4" marL="22860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.png"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 tituluarekin">
  <p:cSld name="2-Atala tituluareki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609521" y="764704"/>
            <a:ext cx="1097137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  <a:defRPr b="1" sz="4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>
            <p:ph idx="1" type="body"/>
          </p:nvPr>
        </p:nvSpPr>
        <p:spPr>
          <a:xfrm>
            <a:off x="622598" y="2204864"/>
            <a:ext cx="7200800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622598" y="1340768"/>
            <a:ext cx="10945215" cy="43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600"/>
              </a:spcBef>
              <a:spcAft>
                <a:spcPts val="0"/>
              </a:spcAft>
              <a:buClr>
                <a:srgbClr val="CEDA2E"/>
              </a:buClr>
              <a:buSzPts val="3000"/>
              <a:buNone/>
              <a:defRPr sz="3000">
                <a:solidFill>
                  <a:srgbClr val="CEDA2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4191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4191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4191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4191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>
            <p:ph idx="3" type="pic"/>
          </p:nvPr>
        </p:nvSpPr>
        <p:spPr>
          <a:xfrm>
            <a:off x="8039100" y="2205038"/>
            <a:ext cx="3529013" cy="381635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Amaiera">
  <p:cSld name="3-Amaiera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609521" y="1288131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b="1"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828561" y="5038328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49" name="Google Shape;49;p5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5"/>
          <p:cNvSpPr txBox="1"/>
          <p:nvPr/>
        </p:nvSpPr>
        <p:spPr>
          <a:xfrm>
            <a:off x="635542" y="2852936"/>
            <a:ext cx="109322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Zamalbide Auzoa z/g - 20100 Errenteria (Gipuzkoa)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T. (+34) 943 082 900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sng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info@tknika.eus</a:t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www.tknika.eus</a:t>
            </a:r>
            <a:endParaRPr/>
          </a:p>
        </p:txBody>
      </p:sp>
      <p:pic>
        <p:nvPicPr>
          <p:cNvPr descr="G:\Mi unidad\ana\Tknika\LOGOs TKNIKA\header_ppt_unevoc.png" id="51" name="Google Shape;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">
  <p:cSld name="2-Atala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idx="1" type="body"/>
          </p:nvPr>
        </p:nvSpPr>
        <p:spPr>
          <a:xfrm>
            <a:off x="622598" y="1192033"/>
            <a:ext cx="7200800" cy="4829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6"/>
          <p:cNvSpPr/>
          <p:nvPr>
            <p:ph idx="2" type="pic"/>
          </p:nvPr>
        </p:nvSpPr>
        <p:spPr>
          <a:xfrm>
            <a:off x="8039100" y="1192033"/>
            <a:ext cx="3529013" cy="482935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59" name="Google Shape;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ala_v2">
  <p:cSld name="Atala_v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/>
          <p:nvPr>
            <p:ph idx="1" type="body"/>
          </p:nvPr>
        </p:nvSpPr>
        <p:spPr>
          <a:xfrm>
            <a:off x="622598" y="1628800"/>
            <a:ext cx="109446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30708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8"/>
              <a:buFont typeface="Courier New"/>
              <a:buChar char="o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623206" y="6565359"/>
            <a:ext cx="151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Ziberlab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:\Mi unidad\ana\Tknika\LOGOs TKNIKA\header_ppt_unevoc.png" id="66" name="Google Shape;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hyperlink" Target="https://es.wikipedia.org/wiki/Protocolo_de_comunicaciones" TargetMode="External"/><Relationship Id="rId11" Type="http://schemas.openxmlformats.org/officeDocument/2006/relationships/hyperlink" Target="https://es.wikipedia.org/wiki/Ethernet" TargetMode="External"/><Relationship Id="rId10" Type="http://schemas.openxmlformats.org/officeDocument/2006/relationships/hyperlink" Target="https://es.wikipedia.org/wiki/Direcci%C3%B3n_IP" TargetMode="External"/><Relationship Id="rId9" Type="http://schemas.openxmlformats.org/officeDocument/2006/relationships/hyperlink" Target="https://es.wikipedia.org/wiki/Direcci%C3%B3n_IP" TargetMode="External"/><Relationship Id="rId5" Type="http://schemas.openxmlformats.org/officeDocument/2006/relationships/hyperlink" Target="https://es.wikipedia.org/wiki/Capa_de_enlace_de_datos" TargetMode="External"/><Relationship Id="rId6" Type="http://schemas.openxmlformats.org/officeDocument/2006/relationships/hyperlink" Target="https://es.wikipedia.org/wiki/Protocolo_de_resoluci%C3%B3n_de_direcciones#cite_note-1" TargetMode="External"/><Relationship Id="rId7" Type="http://schemas.openxmlformats.org/officeDocument/2006/relationships/hyperlink" Target="https://es.wikipedia.org/wiki/Ethernet" TargetMode="External"/><Relationship Id="rId8" Type="http://schemas.openxmlformats.org/officeDocument/2006/relationships/hyperlink" Target="https://es.wikipedia.org/wiki/Direcci%C3%B3n_MAC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Relationship Id="rId5" Type="http://schemas.openxmlformats.org/officeDocument/2006/relationships/image" Target="../media/image41.png"/><Relationship Id="rId6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Relationship Id="rId10" Type="http://schemas.openxmlformats.org/officeDocument/2006/relationships/image" Target="../media/image15.png"/><Relationship Id="rId9" Type="http://schemas.openxmlformats.org/officeDocument/2006/relationships/image" Target="../media/image41.png"/><Relationship Id="rId5" Type="http://schemas.openxmlformats.org/officeDocument/2006/relationships/image" Target="../media/image52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kali.org/tools/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5" Type="http://schemas.openxmlformats.org/officeDocument/2006/relationships/hyperlink" Target="https://c43s4rs.blogspot.com/2016/03/como-usar-metasploit-en-armitage-desde.ht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ttack.mitre.org/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/>
        </p:nvSpPr>
        <p:spPr>
          <a:xfrm>
            <a:off x="751750" y="1487881"/>
            <a:ext cx="10441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5200">
                <a:solidFill>
                  <a:schemeClr val="dk1"/>
                </a:solidFill>
              </a:rPr>
              <a:t>CIBERSEGURIDAD EN  SISTEMAS DE CONTROL INDUSTRIAL (SCI)</a:t>
            </a:r>
            <a:endParaRPr b="1" sz="5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Google Shape;73;p8"/>
          <p:cNvSpPr txBox="1"/>
          <p:nvPr/>
        </p:nvSpPr>
        <p:spPr>
          <a:xfrm>
            <a:off x="874626" y="4973106"/>
            <a:ext cx="1044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8739781" y="6232227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7391350" y="116632"/>
            <a:ext cx="1296000" cy="7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escargas\UNEVOC_Network_Logo_blue_en.png" id="76" name="Google Shape;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326" y="248123"/>
            <a:ext cx="552160" cy="4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 txBox="1"/>
          <p:nvPr/>
        </p:nvSpPr>
        <p:spPr>
          <a:xfrm>
            <a:off x="3187775" y="434227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7005650" y="969675"/>
            <a:ext cx="487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6.2 Scripts. Stop-Start Siemens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6337" y="1623825"/>
            <a:ext cx="817725" cy="8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00" y="1623825"/>
            <a:ext cx="5146362" cy="49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8150" y="1426125"/>
            <a:ext cx="3885092" cy="50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6764800" y="969675"/>
            <a:ext cx="5376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6.2 Scripts. Activar salidas Siemens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6337" y="1623825"/>
            <a:ext cx="817725" cy="8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4300" y="2588025"/>
            <a:ext cx="8315325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825" y="1822000"/>
            <a:ext cx="8229734" cy="462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>
            <a:off x="6675875" y="884925"/>
            <a:ext cx="6215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 Captura credenciales HMI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400" y="2261175"/>
            <a:ext cx="3326024" cy="397613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5156088" y="2402900"/>
            <a:ext cx="517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http://www.celfi.gob.ar/login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84" name="Google Shape;184;p20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6675875" y="884925"/>
            <a:ext cx="6215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 Captura credenciales HMI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3817238" y="2741738"/>
            <a:ext cx="517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http://79.149.50.126:8080/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25" y="1728850"/>
            <a:ext cx="3085000" cy="27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238" y="1697175"/>
            <a:ext cx="8229734" cy="462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/>
          <p:nvPr/>
        </p:nvSpPr>
        <p:spPr>
          <a:xfrm>
            <a:off x="6485575" y="884925"/>
            <a:ext cx="6405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6.3.1 Captura credenciales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624" y="994925"/>
            <a:ext cx="817725" cy="8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/>
        </p:nvSpPr>
        <p:spPr>
          <a:xfrm>
            <a:off x="183750" y="1812675"/>
            <a:ext cx="21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Demo 14-   Ataques a SCI.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6440150" y="884925"/>
            <a:ext cx="6451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6.3.1 Captura credenciales HMI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Port Mirroring (Puerto espejo)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600" y="1948400"/>
            <a:ext cx="8786751" cy="45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11" name="Google Shape;211;p23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2" name="Google Shape;212;p23"/>
          <p:cNvSpPr txBox="1"/>
          <p:nvPr/>
        </p:nvSpPr>
        <p:spPr>
          <a:xfrm>
            <a:off x="6440150" y="884925"/>
            <a:ext cx="6451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6.3.1 Captura credenciales HMI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Port Mirroring (Puerto espejo)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750" y="2048425"/>
            <a:ext cx="5016374" cy="409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8724" y="2570675"/>
            <a:ext cx="177165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6440150" y="884925"/>
            <a:ext cx="6451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6.3.1 Captura credenciales HMI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Port Mirroring (Puerto espejo)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00" y="1707750"/>
            <a:ext cx="7494012" cy="47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8699" y="2247900"/>
            <a:ext cx="3756250" cy="10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4"/>
          <p:cNvSpPr txBox="1"/>
          <p:nvPr/>
        </p:nvSpPr>
        <p:spPr>
          <a:xfrm>
            <a:off x="9119775" y="4003525"/>
            <a:ext cx="273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600"/>
              <a:t>Aruba 2530-8g</a:t>
            </a:r>
            <a:endParaRPr b="1" sz="2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30" name="Google Shape;230;p25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6440150" y="884925"/>
            <a:ext cx="6451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6.3.1 Captura credenciales HMI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Port Mirroring (Puerto espejo)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000" y="1937050"/>
            <a:ext cx="8786751" cy="45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575" y="2326650"/>
            <a:ext cx="3707774" cy="208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32025" y="2225700"/>
            <a:ext cx="846775" cy="8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40" name="Google Shape;240;p26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238" y="1697175"/>
            <a:ext cx="8229734" cy="46292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 txBox="1"/>
          <p:nvPr/>
        </p:nvSpPr>
        <p:spPr>
          <a:xfrm>
            <a:off x="6485575" y="884925"/>
            <a:ext cx="6405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6.3.1 Captura credenciales HMI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624" y="994925"/>
            <a:ext cx="817725" cy="8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183750" y="1812675"/>
            <a:ext cx="21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Demo 14-   Ataques a SCI.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3" name="Google Shape;83;p9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" name="Google Shape;84;p9"/>
          <p:cNvSpPr txBox="1"/>
          <p:nvPr/>
        </p:nvSpPr>
        <p:spPr>
          <a:xfrm>
            <a:off x="2713700" y="2111875"/>
            <a:ext cx="60747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6.1 Panel ejecutable Tknika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6.2 Scripts.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6.3 Captura credenciales HMI  (HTTP).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6.4 Suplantación Webserver (HTTPS).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6.5 Kali Linux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50" name="Google Shape;250;p27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1" name="Google Shape;2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950" y="1799075"/>
            <a:ext cx="8229734" cy="4629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 txBox="1"/>
          <p:nvPr/>
        </p:nvSpPr>
        <p:spPr>
          <a:xfrm>
            <a:off x="6440150" y="884925"/>
            <a:ext cx="645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6.3.2 Captura credenciales HMI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58" name="Google Shape;258;p28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9" name="Google Shape;259;p28"/>
          <p:cNvSpPr txBox="1"/>
          <p:nvPr/>
        </p:nvSpPr>
        <p:spPr>
          <a:xfrm>
            <a:off x="1913575" y="1508175"/>
            <a:ext cx="861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MAN- IN-THE-MIDDLE  (MiTM) - (Ataque de intermediario)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325" y="2115750"/>
            <a:ext cx="4318199" cy="28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8"/>
          <p:cNvSpPr txBox="1"/>
          <p:nvPr/>
        </p:nvSpPr>
        <p:spPr>
          <a:xfrm>
            <a:off x="824475" y="5087525"/>
            <a:ext cx="1054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b="1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protocolo de resolución de direcciones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i="1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ARP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del inglés </a:t>
            </a:r>
            <a:r>
              <a:rPr b="1" i="1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Address Resolution Protocol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es un </a:t>
            </a:r>
            <a:r>
              <a:rPr b="0" i="0" lang="es-ES" sz="1350" u="none" cap="none" strike="noStrike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protocolo de comunicaciones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de la </a:t>
            </a:r>
            <a:r>
              <a:rPr b="0" i="0" lang="es-ES" sz="1350" u="none" cap="none" strike="noStrike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capa de enlace de datos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baseline="30000" i="0" lang="es-ES" sz="1400" u="none" cap="none" strike="noStrike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​ responsable de encontrar la dirección de hardware (</a:t>
            </a:r>
            <a:r>
              <a:rPr b="0" i="0" lang="es-ES" sz="1350" u="none" cap="none" strike="noStrike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Ethernet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ES" sz="1350" u="none" cap="none" strike="noStrike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que corresponde a una determinada </a:t>
            </a:r>
            <a:r>
              <a:rPr b="0" i="0" lang="es-ES" sz="1350" u="none" cap="none" strike="noStrike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dirección IP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Para ello se envía un paquete (</a:t>
            </a:r>
            <a:r>
              <a:rPr b="0" i="1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ARP request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a la dirección de difusión de la red (</a:t>
            </a:r>
            <a:r>
              <a:rPr b="0" i="1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broadcast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MAC = FF FF FF FF FF FF) que contiene la </a:t>
            </a:r>
            <a:r>
              <a:rPr b="0" i="0" lang="es-ES" sz="1350" u="none" cap="none" strike="noStrike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dirección IP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por la que se pregunta, y se espera a que esa máquina (u otra) responda (</a:t>
            </a:r>
            <a:r>
              <a:rPr b="0" i="1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ARP reply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con la dirección </a:t>
            </a:r>
            <a:r>
              <a:rPr b="0" i="0" lang="es-ES" sz="1350" u="none" cap="none" strike="noStrike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Ethernet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que le corresponde.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6508275" y="884925"/>
            <a:ext cx="638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6.3.2 Captura credenciales HMI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68" name="Google Shape;268;p29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1913575" y="1508175"/>
            <a:ext cx="861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MAN- IN-THE-MIDDLE  (MiTM) - (Ataque de intermediario)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6519650" y="884925"/>
            <a:ext cx="6372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6.3.2 Captura credenciales HMI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750" y="1968050"/>
            <a:ext cx="6467475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77" name="Google Shape;277;p30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6675875" y="884925"/>
            <a:ext cx="6215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 Captura credenciales HMI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025" y="1570975"/>
            <a:ext cx="5995389" cy="492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624" y="994925"/>
            <a:ext cx="817725" cy="8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0"/>
          <p:cNvSpPr txBox="1"/>
          <p:nvPr/>
        </p:nvSpPr>
        <p:spPr>
          <a:xfrm>
            <a:off x="183750" y="1812675"/>
            <a:ext cx="21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Demo 11-   Ataques a SCI.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6700" y="2003300"/>
            <a:ext cx="1925450" cy="19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36474" y="4478175"/>
            <a:ext cx="3453925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0"/>
          <p:cNvSpPr txBox="1"/>
          <p:nvPr/>
        </p:nvSpPr>
        <p:spPr>
          <a:xfrm>
            <a:off x="422375" y="2697775"/>
            <a:ext cx="2139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02124"/>
                </a:solidFill>
                <a:highlight>
                  <a:srgbClr val="FFFFFF"/>
                </a:highlight>
              </a:rPr>
              <a:t>Ettercap </a:t>
            </a:r>
            <a:r>
              <a:rPr b="1" lang="es-ES" sz="1200">
                <a:solidFill>
                  <a:srgbClr val="202124"/>
                </a:solidFill>
                <a:highlight>
                  <a:srgbClr val="FFFFFF"/>
                </a:highlight>
              </a:rPr>
              <a:t>en una suite completa para realizar ataques de hombre en el medio</a:t>
            </a:r>
            <a:r>
              <a:rPr lang="es-ES" sz="1200">
                <a:solidFill>
                  <a:srgbClr val="202124"/>
                </a:solidFill>
                <a:highlight>
                  <a:srgbClr val="FFFFFF"/>
                </a:highlight>
              </a:rPr>
              <a:t>. Permite interceptar conexiones en vivo, filtrar contenido al vuelo y varios otros trucos interesantes. Soporta disección activa y pasiva de varios protocolos e incluye diversas características para el análisis de red y host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0" name="Google Shape;290;p31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6812575" y="783450"/>
            <a:ext cx="5225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6.4 Suplantación Webserver (HTTPS).</a:t>
            </a:r>
            <a:endParaRPr/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450" y="1844750"/>
            <a:ext cx="6696525" cy="46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1"/>
          <p:cNvSpPr txBox="1"/>
          <p:nvPr/>
        </p:nvSpPr>
        <p:spPr>
          <a:xfrm>
            <a:off x="5282025" y="2254975"/>
            <a:ext cx="14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HTTPS Cifrado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9" name="Google Shape;299;p32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0" name="Google Shape;300;p32"/>
          <p:cNvSpPr txBox="1"/>
          <p:nvPr/>
        </p:nvSpPr>
        <p:spPr>
          <a:xfrm>
            <a:off x="6812575" y="783450"/>
            <a:ext cx="5225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6.4 Suplantación Webserver (HTTPS).</a:t>
            </a:r>
            <a:endParaRPr/>
          </a:p>
        </p:txBody>
      </p:sp>
      <p:pic>
        <p:nvPicPr>
          <p:cNvPr id="301" name="Google Shape;3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0150"/>
            <a:ext cx="5734050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2013975"/>
            <a:ext cx="573405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08" name="Google Shape;308;p33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9" name="Google Shape;309;p33"/>
          <p:cNvSpPr txBox="1"/>
          <p:nvPr/>
        </p:nvSpPr>
        <p:spPr>
          <a:xfrm>
            <a:off x="6812575" y="783450"/>
            <a:ext cx="5225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6.4 Suplantación Webserver (HTTPS).</a:t>
            </a:r>
            <a:endParaRPr/>
          </a:p>
        </p:txBody>
      </p:sp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950" y="2141913"/>
            <a:ext cx="22479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650" y="2672975"/>
            <a:ext cx="321945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675" y="3854475"/>
            <a:ext cx="380047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5775" y="1833200"/>
            <a:ext cx="390525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4400" y="3994800"/>
            <a:ext cx="16383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6450" y="5099450"/>
            <a:ext cx="57340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7925" y="1776225"/>
            <a:ext cx="1925450" cy="19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3"/>
          <p:cNvSpPr txBox="1"/>
          <p:nvPr/>
        </p:nvSpPr>
        <p:spPr>
          <a:xfrm>
            <a:off x="7234975" y="4696150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IP Local Kali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7303100" y="5718025"/>
            <a:ext cx="3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Dirección Webserver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8899" y="783450"/>
            <a:ext cx="817725" cy="8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3"/>
          <p:cNvSpPr txBox="1"/>
          <p:nvPr/>
        </p:nvSpPr>
        <p:spPr>
          <a:xfrm>
            <a:off x="161025" y="1601200"/>
            <a:ext cx="21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Demo 11-   Ataques a SCI.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26" name="Google Shape;326;p34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7" name="Google Shape;327;p34"/>
          <p:cNvSpPr txBox="1"/>
          <p:nvPr/>
        </p:nvSpPr>
        <p:spPr>
          <a:xfrm>
            <a:off x="6812575" y="783450"/>
            <a:ext cx="5225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6.4 Suplantación Webserver (HTTPS).</a:t>
            </a:r>
            <a:endParaRPr/>
          </a:p>
        </p:txBody>
      </p:sp>
      <p:pic>
        <p:nvPicPr>
          <p:cNvPr id="328" name="Google Shape;3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500" y="1896675"/>
            <a:ext cx="6934950" cy="41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34" name="Google Shape;33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624" y="994925"/>
            <a:ext cx="817725" cy="8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5"/>
          <p:cNvSpPr txBox="1"/>
          <p:nvPr/>
        </p:nvSpPr>
        <p:spPr>
          <a:xfrm>
            <a:off x="183750" y="1812675"/>
            <a:ext cx="21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Demo 11-   Ataques a SCI.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5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7" name="Google Shape;337;p35"/>
          <p:cNvSpPr txBox="1"/>
          <p:nvPr/>
        </p:nvSpPr>
        <p:spPr>
          <a:xfrm>
            <a:off x="6812575" y="783450"/>
            <a:ext cx="5225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6.4 Suplantación Webserver (HTTPS).</a:t>
            </a:r>
            <a:endParaRPr/>
          </a:p>
        </p:txBody>
      </p:sp>
      <p:pic>
        <p:nvPicPr>
          <p:cNvPr id="338" name="Google Shape;3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2750" y="2042550"/>
            <a:ext cx="8664444" cy="4194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44" name="Google Shape;344;p36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5" name="Google Shape;345;p36"/>
          <p:cNvSpPr txBox="1"/>
          <p:nvPr/>
        </p:nvSpPr>
        <p:spPr>
          <a:xfrm>
            <a:off x="567088" y="1623825"/>
            <a:ext cx="1117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02124"/>
                </a:solidFill>
                <a:highlight>
                  <a:srgbClr val="FFFFFF"/>
                </a:highlight>
              </a:rPr>
              <a:t>Kali </a:t>
            </a:r>
            <a:r>
              <a:rPr b="1" lang="es-ES" sz="1200">
                <a:solidFill>
                  <a:srgbClr val="202124"/>
                </a:solidFill>
                <a:highlight>
                  <a:srgbClr val="FFFFFF"/>
                </a:highlight>
              </a:rPr>
              <a:t>es un sistema operativo de código abierto y se diferencia de otras distribuciones de sistemas operativos en cuanto a que reúne más de 600 programas para hacking ético</a:t>
            </a:r>
            <a:r>
              <a:rPr lang="es-ES" sz="1200">
                <a:solidFill>
                  <a:srgbClr val="202124"/>
                </a:solidFill>
                <a:highlight>
                  <a:srgbClr val="FFFFFF"/>
                </a:highlight>
              </a:rPr>
              <a:t>, que se encuentran preinstalados en el sistema.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6"/>
          <p:cNvSpPr txBox="1"/>
          <p:nvPr/>
        </p:nvSpPr>
        <p:spPr>
          <a:xfrm>
            <a:off x="4067100" y="2141425"/>
            <a:ext cx="22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3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450" y="2402575"/>
            <a:ext cx="7266976" cy="40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350" y="2298525"/>
            <a:ext cx="1925450" cy="19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6"/>
          <p:cNvSpPr txBox="1"/>
          <p:nvPr/>
        </p:nvSpPr>
        <p:spPr>
          <a:xfrm>
            <a:off x="9755625" y="1966575"/>
            <a:ext cx="2434800" cy="55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Wireshark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-ES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Zenmap(Nmap)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-ES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Metaexploit / Armitage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-ES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Ataques Metasploit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-ES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Suite aircrack-ng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-ES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Clave Wi-Fi</a:t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r>
              <a:rPr b="1" lang="es-ES" sz="1700">
                <a:solidFill>
                  <a:srgbClr val="202124"/>
                </a:solidFill>
                <a:highlight>
                  <a:srgbClr val="FFFFFF"/>
                </a:highlight>
              </a:rPr>
              <a:t>Hydra , </a:t>
            </a:r>
            <a:r>
              <a:rPr b="1" lang="es-ES" sz="1700">
                <a:solidFill>
                  <a:srgbClr val="202124"/>
                </a:solidFill>
                <a:highlight>
                  <a:srgbClr val="FFFFFF"/>
                </a:highlight>
              </a:rPr>
              <a:t>John The Rippe</a:t>
            </a:r>
            <a:endParaRPr b="1"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02124"/>
                </a:solidFill>
                <a:highlight>
                  <a:srgbClr val="FFFFFF"/>
                </a:highlight>
              </a:rPr>
              <a:t>( Password Cracking Service) 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0" name="Google Shape;90;p10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1" name="Google Shape;9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50" y="1751650"/>
            <a:ext cx="4895850" cy="4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0"/>
          <p:cNvSpPr txBox="1"/>
          <p:nvPr/>
        </p:nvSpPr>
        <p:spPr>
          <a:xfrm>
            <a:off x="7005650" y="969675"/>
            <a:ext cx="478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6.1 Panel ejecutable Tknika.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400" y="1776225"/>
            <a:ext cx="5482018" cy="44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r>
              <a:rPr lang="es-ES"/>
              <a:t>AR</a:t>
            </a:r>
            <a:endParaRPr/>
          </a:p>
        </p:txBody>
      </p:sp>
      <p:sp>
        <p:nvSpPr>
          <p:cNvPr id="355" name="Google Shape;355;p37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6" name="Google Shape;356;p37"/>
          <p:cNvSpPr txBox="1"/>
          <p:nvPr/>
        </p:nvSpPr>
        <p:spPr>
          <a:xfrm>
            <a:off x="4067100" y="2141425"/>
            <a:ext cx="22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200" y="2058175"/>
            <a:ext cx="3605801" cy="34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2522" y="2058175"/>
            <a:ext cx="6028243" cy="339088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7"/>
          <p:cNvSpPr txBox="1"/>
          <p:nvPr/>
        </p:nvSpPr>
        <p:spPr>
          <a:xfrm>
            <a:off x="2170950" y="5643075"/>
            <a:ext cx="18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METAEXPLOIT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7"/>
          <p:cNvSpPr txBox="1"/>
          <p:nvPr/>
        </p:nvSpPr>
        <p:spPr>
          <a:xfrm>
            <a:off x="8200075" y="5643075"/>
            <a:ext cx="11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ARMITAGE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66" name="Google Shape;366;p38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7" name="Google Shape;367;p38"/>
          <p:cNvSpPr txBox="1"/>
          <p:nvPr/>
        </p:nvSpPr>
        <p:spPr>
          <a:xfrm>
            <a:off x="567088" y="1623825"/>
            <a:ext cx="1117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MITRE ATT&amp;CK</a:t>
            </a:r>
            <a:r>
              <a:rPr lang="es-ES" sz="1200">
                <a:solidFill>
                  <a:srgbClr val="39434C"/>
                </a:solidFill>
                <a:highlight>
                  <a:srgbClr val="FFFFFF"/>
                </a:highlight>
              </a:rPr>
              <a:t> </a:t>
            </a:r>
            <a:r>
              <a:rPr lang="es-ES" sz="900">
                <a:solidFill>
                  <a:srgbClr val="39434C"/>
                </a:solidFill>
                <a:highlight>
                  <a:srgbClr val="FFFFFF"/>
                </a:highlight>
              </a:rPr>
              <a:t>®</a:t>
            </a:r>
            <a:r>
              <a:rPr lang="es-ES" sz="1200">
                <a:solidFill>
                  <a:srgbClr val="39434C"/>
                </a:solidFill>
                <a:highlight>
                  <a:srgbClr val="FFFFFF"/>
                </a:highlight>
              </a:rPr>
              <a:t> es una base de conocimiento accesible a nivel mundial de tácticas y técnicas del adversario basadas en observaciones del mundo real. La base de conocimientos de ATT&amp;CK se utiliza como base para el desarrollo de metodologías y modelos de amenazas específicos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8"/>
          <p:cNvSpPr txBox="1"/>
          <p:nvPr/>
        </p:nvSpPr>
        <p:spPr>
          <a:xfrm>
            <a:off x="4067100" y="2141425"/>
            <a:ext cx="22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950" y="2541625"/>
            <a:ext cx="7144319" cy="401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2103813"/>
            <a:ext cx="11885598" cy="47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9" name="Google Shape;99;p11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1"/>
          <p:cNvSpPr txBox="1"/>
          <p:nvPr/>
        </p:nvSpPr>
        <p:spPr>
          <a:xfrm>
            <a:off x="7005650" y="969675"/>
            <a:ext cx="478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6.1 Panel ejecutable Tknika.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1"/>
          <p:cNvSpPr txBox="1"/>
          <p:nvPr/>
        </p:nvSpPr>
        <p:spPr>
          <a:xfrm>
            <a:off x="1448075" y="2083675"/>
            <a:ext cx="4098000" cy="24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Siemens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Activar variables M10.1….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Escribir en DB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Escribir en un contador (DB)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1"/>
          <p:cNvSpPr txBox="1"/>
          <p:nvPr/>
        </p:nvSpPr>
        <p:spPr>
          <a:xfrm>
            <a:off x="6367625" y="2007250"/>
            <a:ext cx="4098000" cy="24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Omron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Activar variables H10.1….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Escribir en memoria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8" name="Google Shape;108;p12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9" name="Google Shape;109;p12"/>
          <p:cNvSpPr txBox="1"/>
          <p:nvPr/>
        </p:nvSpPr>
        <p:spPr>
          <a:xfrm>
            <a:off x="1448075" y="2083675"/>
            <a:ext cx="4098000" cy="24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Siemens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Parar Siemens V22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Arrancar Siemens V22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Activar salidas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2"/>
          <p:cNvSpPr txBox="1"/>
          <p:nvPr/>
        </p:nvSpPr>
        <p:spPr>
          <a:xfrm>
            <a:off x="6367625" y="2007250"/>
            <a:ext cx="4098000" cy="24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Omron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Parar Omron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2"/>
          <p:cNvSpPr txBox="1"/>
          <p:nvPr/>
        </p:nvSpPr>
        <p:spPr>
          <a:xfrm>
            <a:off x="7005650" y="969675"/>
            <a:ext cx="275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6.2 Scripts.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7" name="Google Shape;117;p13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8" name="Google Shape;11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025" y="1539075"/>
            <a:ext cx="8431666" cy="4742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5880" y="3067050"/>
            <a:ext cx="2318875" cy="111540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3"/>
          <p:cNvSpPr txBox="1"/>
          <p:nvPr/>
        </p:nvSpPr>
        <p:spPr>
          <a:xfrm>
            <a:off x="7005650" y="969675"/>
            <a:ext cx="3837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6.2 Scripts. Stop Omron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7" name="Google Shape;127;p14"/>
          <p:cNvSpPr txBox="1"/>
          <p:nvPr/>
        </p:nvSpPr>
        <p:spPr>
          <a:xfrm>
            <a:off x="7005650" y="969675"/>
            <a:ext cx="3837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6.2 Scripts. Stop Omron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850" y="1492375"/>
            <a:ext cx="4314434" cy="492937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 txBox="1"/>
          <p:nvPr/>
        </p:nvSpPr>
        <p:spPr>
          <a:xfrm>
            <a:off x="6892050" y="1539075"/>
            <a:ext cx="492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Los scripts están comprobados con PLC Omron CJ2M CPU31 y CP1L-E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7005650" y="969675"/>
            <a:ext cx="448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6.2 Scripts. Stop Siemens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925" y="1696900"/>
            <a:ext cx="8942426" cy="462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4324" y="1539075"/>
            <a:ext cx="817725" cy="8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6250" y="4059725"/>
            <a:ext cx="5997600" cy="2295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7005650" y="969675"/>
            <a:ext cx="487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6.2 Scripts. Stop-Start Siemens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6337" y="1623825"/>
            <a:ext cx="817725" cy="8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00" y="1623825"/>
            <a:ext cx="5146362" cy="49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8150" y="1426125"/>
            <a:ext cx="3885092" cy="50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